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58" r:id="rId3"/>
    <p:sldId id="376" r:id="rId4"/>
    <p:sldId id="377" r:id="rId5"/>
    <p:sldId id="378" r:id="rId6"/>
    <p:sldId id="379" r:id="rId7"/>
    <p:sldId id="3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4F18-BB06-4E64-AF30-6D05503B497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85B5-3B55-4BF6-8D4A-BECE50E5A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9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34FD4-281E-4BED-A317-81F8D999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2F5DEF-E69A-41AC-BDB2-587F36586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180AE5-C96E-4766-926D-31A77350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870307-49E7-4597-B53E-B61E630F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A891ED-A41F-49CB-921D-95CE67B6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FD4D8-C619-41EF-BE82-82AD7FED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4CF60-D7CA-4B17-A32F-17C283F13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9AF120-4D50-409B-BBE0-F96773F8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66AE89-7945-44EF-B554-C6D180EA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8E68C2-A742-40BE-9FF0-2B856457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7505F4-6A99-46EA-9F35-56FB653DD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10F09B-32D9-4664-BBE9-F93376EC9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BB9A55-A011-46D4-90B1-431E8D3C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094C07-F737-4FF4-A39E-39D8379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8B6CC-E71D-4CD5-B420-C0C74D83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B71E5-AAE9-4840-B29A-BE67C9C4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837AD-E6BD-40D0-9D38-89BA9FBCE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DA975-BD2D-48F8-9E00-893F442F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848EE6-2FB6-4B8E-AA01-63F9C584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1B881F-1A2B-42BA-AF2D-A649D10A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7FFBA-D71E-4991-958F-00EDFB72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AB837B-AF09-4572-BFF0-C9ACA9F7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F7BBEF-4476-4C61-99D5-2A3043B8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50398-4B46-4A39-AABA-D8DDA9C7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A57A2D-381F-418C-98A4-AE6C08A2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171AB-EB68-4F62-A67A-11F6F08A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2F63A-99C9-4404-8FB7-49E781A72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E7A588-F821-47FE-AB24-760819FC3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C85D25-9679-41BF-B9AE-349D435D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48D18E-5B0F-4482-9566-A1783C68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6A44-8800-42EB-BF7E-6EA9FFE8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F91C5-4479-42CF-A4C7-B251956C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B21F43-4CD6-4BAF-83B1-3618DFB3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86DECE-E61E-4009-8A2C-940B4EB7B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2DDE7E-A4EF-437E-B1CB-73A951340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86E8CD-D358-42AD-B5AE-0589D2B31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41AC4D-CFFC-4BF4-A8B4-D0C760F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D7DD07-3070-4F3A-8986-052FE02F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4AB87F-93D6-44FD-B8E5-FF92F92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B9EEA-7A0F-447A-9B61-2BDC5EB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D7393-0530-4C8F-A36F-A9ABC813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FD6E27-C10E-4008-B92B-35B2997E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E2FD88-8B30-4720-8F33-6F4B4520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2ECDE7-2533-407F-82EB-1DBAED5B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60AF65-2F20-47E2-A31A-85939BD3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8D0680-44F0-4991-9E91-DA73BB43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11C0A-2B2E-4ABF-AD15-D7486605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54AD4-AD19-4183-B40E-83B41EDC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1F9F4F-C534-4333-B8B1-ACD4ED67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A0840F-6982-4FFF-BDC3-1ACCDB02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5DA02-CDC7-4F6F-8004-AF807766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6832A1-0F44-442F-9465-9D76E612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8AA8D-5D2F-4B5C-A266-9E1E0B85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1488E5-949C-40D5-B55D-DA029A46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A86E0B-5EC3-42C6-A1FB-3D86B9B5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A60E89-BAB4-4E93-AC5F-F09B2083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28BDD-316B-4004-A261-841D7542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2A6254-F946-43B8-92A8-42DAFAC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3C1DCD-4E93-4237-B65D-BF2CB7CA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8DB09-844B-4C2E-859D-F16319AE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3BFF4-D90E-42CE-AA5D-1B7D77FB3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AF49-38FD-44C5-961A-CF0681514E9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41CB9-D756-4DEB-B0A3-AAE1E1DF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B304DA-4B68-468E-AF36-EFFF3727E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63862" y="-366356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Artificial Intelligence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9665"/>
            <a:ext cx="12192000" cy="127471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Chapters: 13 &amp; 14 - Uncertainty and Probabilistic Reasoning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2"/>
            <a:ext cx="5867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6052406"/>
            <a:ext cx="12192000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Instructor: Zakariya Ahmed Oraibi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University of </a:t>
            </a:r>
            <a:r>
              <a:rPr lang="en-US" sz="2400" dirty="0" err="1">
                <a:latin typeface="Calibri"/>
                <a:cs typeface="Calibri"/>
              </a:rPr>
              <a:t>Basrah</a:t>
            </a:r>
            <a:r>
              <a:rPr lang="en-US" sz="2400" dirty="0">
                <a:latin typeface="Calibri"/>
                <a:cs typeface="Calibri"/>
              </a:rPr>
              <a:t>, Iraq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0595FF-C241-4971-A353-DD26E60E46C4}"/>
              </a:ext>
            </a:extLst>
          </p:cNvPr>
          <p:cNvSpPr txBox="1"/>
          <p:nvPr/>
        </p:nvSpPr>
        <p:spPr>
          <a:xfrm>
            <a:off x="989045" y="3405676"/>
            <a:ext cx="1029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Uncertainty</a:t>
            </a:r>
            <a:r>
              <a:rPr lang="en-US" dirty="0"/>
              <a:t>: </a:t>
            </a:r>
            <a:r>
              <a:rPr lang="en-US" i="1" dirty="0"/>
              <a:t>In which we see how an agent can tame uncertainty with degrees of belief.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42045D-FA7E-4BFF-9512-9B502F43D83E}"/>
              </a:ext>
            </a:extLst>
          </p:cNvPr>
          <p:cNvSpPr txBox="1"/>
          <p:nvPr/>
        </p:nvSpPr>
        <p:spPr>
          <a:xfrm>
            <a:off x="992149" y="3903309"/>
            <a:ext cx="1029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Probabilistic Reasoning</a:t>
            </a:r>
            <a:r>
              <a:rPr lang="en-US" dirty="0"/>
              <a:t>: </a:t>
            </a:r>
            <a:r>
              <a:rPr lang="en-US" i="1" dirty="0"/>
              <a:t>In which we explain how to build network models to reason under uncertainty</a:t>
            </a:r>
          </a:p>
          <a:p>
            <a:r>
              <a:rPr lang="en-US" i="1" dirty="0"/>
              <a:t>         		         according to the laws of probability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3"/>
    </mc:Choice>
    <mc:Fallback xmlns="">
      <p:transition spd="slow" advTm="70563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44541" x="623888" y="1771650"/>
          <p14:tracePt t="44564" x="623888" y="1785938"/>
          <p14:tracePt t="44588" x="623888" y="1790700"/>
          <p14:tracePt t="44606" x="623888" y="1800225"/>
          <p14:tracePt t="44623" x="623888" y="1804988"/>
          <p14:tracePt t="44638" x="600075" y="1857375"/>
          <p14:tracePt t="44654" x="557213" y="1981200"/>
          <p14:tracePt t="44671" x="528638" y="2066925"/>
          <p14:tracePt t="44687" x="452438" y="2295525"/>
          <p14:tracePt t="44703" x="419100" y="2466975"/>
          <p14:tracePt t="44722" x="395288" y="2633663"/>
          <p14:tracePt t="44740" x="385763" y="2695575"/>
          <p14:tracePt t="44758" x="385763" y="2752725"/>
          <p14:tracePt t="44781" x="385763" y="2767013"/>
          <p14:tracePt t="44858" x="385763" y="2771775"/>
          <p14:tracePt t="44878" x="385763" y="2776538"/>
          <p14:tracePt t="45052" x="385763" y="2805113"/>
          <p14:tracePt t="45058" x="385763" y="2819400"/>
          <p14:tracePt t="45080" x="395288" y="2824163"/>
          <p14:tracePt t="45090" x="419100" y="2824163"/>
          <p14:tracePt t="45107" x="452438" y="2833688"/>
          <p14:tracePt t="45122" x="495300" y="2857500"/>
          <p14:tracePt t="45142" x="533400" y="2871788"/>
          <p14:tracePt t="45156" x="614363" y="2938463"/>
          <p14:tracePt t="45176" x="671513" y="2990850"/>
          <p14:tracePt t="45188" x="757238" y="3076575"/>
          <p14:tracePt t="45205" x="795338" y="3114675"/>
          <p14:tracePt t="45222" x="809625" y="3119438"/>
          <p14:tracePt t="45240" x="814388" y="3119438"/>
          <p14:tracePt t="45256" x="814388" y="3105150"/>
          <p14:tracePt t="45272" x="804863" y="3067050"/>
          <p14:tracePt t="45473" x="804863" y="3062288"/>
          <p14:tracePt t="45484" x="847725" y="3014663"/>
          <p14:tracePt t="45522" x="928688" y="2952750"/>
          <p14:tracePt t="45533" x="1062038" y="2857500"/>
          <p14:tracePt t="45561" x="1104900" y="2843213"/>
          <p14:tracePt t="45572" x="1119188" y="2843213"/>
          <p14:tracePt t="45588" x="1143000" y="2838450"/>
          <p14:tracePt t="45604" x="1162050" y="2838450"/>
          <p14:tracePt t="45621" x="1176338" y="2838450"/>
          <p14:tracePt t="45638" x="1223963" y="2828925"/>
          <p14:tracePt t="45671" x="1266825" y="2819400"/>
          <p14:tracePt t="45706" x="1290638" y="2819400"/>
          <p14:tracePt t="45721" x="1300163" y="2809875"/>
          <p14:tracePt t="45934" x="1304925" y="2809875"/>
          <p14:tracePt t="45943" x="1333500" y="2805113"/>
          <p14:tracePt t="45958" x="1366838" y="2795588"/>
          <p14:tracePt t="45971" x="1490663" y="2767013"/>
          <p14:tracePt t="45988" x="1657350" y="2738438"/>
          <p14:tracePt t="46005" x="1809750" y="2724150"/>
          <p14:tracePt t="46022" x="1862138" y="2719388"/>
          <p14:tracePt t="46038" x="1914525" y="2719388"/>
          <p14:tracePt t="46054" x="1943100" y="2719388"/>
          <p14:tracePt t="46315" x="1947863" y="2724150"/>
          <p14:tracePt t="46320" x="1985963" y="2724150"/>
          <p14:tracePt t="46339" x="2114550" y="2724150"/>
          <p14:tracePt t="46357" x="2200275" y="2724150"/>
          <p14:tracePt t="46372" x="2457450" y="2747963"/>
          <p14:tracePt t="46389" x="2643188" y="2752725"/>
          <p14:tracePt t="46406" x="2747963" y="2776538"/>
          <p14:tracePt t="46424" x="2786063" y="2795588"/>
          <p14:tracePt t="46439" x="2800350" y="2814638"/>
          <p14:tracePt t="46697" x="2809875" y="2814638"/>
          <p14:tracePt t="46706" x="2862263" y="2795588"/>
          <p14:tracePt t="46726" x="3009900" y="2771775"/>
          <p14:tracePt t="46739" x="3324225" y="2752725"/>
          <p14:tracePt t="46771" x="3452813" y="2752725"/>
          <p14:tracePt t="46772" x="3624263" y="2767013"/>
          <p14:tracePt t="46788" x="3709988" y="2814638"/>
          <p14:tracePt t="46805" x="3724275" y="2852738"/>
          <p14:tracePt t="46822" x="3729038" y="2867025"/>
          <p14:tracePt t="47039" x="3733800" y="2867025"/>
          <p14:tracePt t="47049" x="3800475" y="2862263"/>
          <p14:tracePt t="47078" x="3895725" y="2833688"/>
          <p14:tracePt t="47098" x="4076700" y="2781300"/>
          <p14:tracePt t="47127" x="4157663" y="2776538"/>
          <p14:tracePt t="47139" x="4186238" y="2771775"/>
          <p14:tracePt t="47154" x="4210050" y="2767013"/>
          <p14:tracePt t="47171" x="4219575" y="2762250"/>
          <p14:tracePt t="47401" x="4229100" y="2762250"/>
          <p14:tracePt t="47402" x="4257675" y="2757488"/>
          <p14:tracePt t="47422" x="4338638" y="2747963"/>
          <p14:tracePt t="47441" x="4410075" y="2738438"/>
          <p14:tracePt t="47460" x="4543425" y="2738438"/>
          <p14:tracePt t="47472" x="4610100" y="2747963"/>
          <p14:tracePt t="47472" x="4667250" y="2762250"/>
          <p14:tracePt t="47491" x="4705350" y="2767013"/>
          <p14:tracePt t="47509" x="4752975" y="2786063"/>
          <p14:tracePt t="47524" x="4762500" y="2805113"/>
          <p14:tracePt t="47841" x="4772025" y="2805113"/>
          <p14:tracePt t="47851" x="4819650" y="2805113"/>
          <p14:tracePt t="47881" x="4933950" y="2805113"/>
          <p14:tracePt t="47910" x="4995863" y="2805113"/>
          <p14:tracePt t="47922" x="5048250" y="2805113"/>
          <p14:tracePt t="47939" x="5067300" y="2809875"/>
          <p14:tracePt t="47955" x="5091113" y="2819400"/>
          <p14:tracePt t="51286" x="5076825" y="2824163"/>
          <p14:tracePt t="51296" x="4953000" y="2857500"/>
          <p14:tracePt t="51323" x="4872038" y="2871788"/>
          <p14:tracePt t="51341" x="4767263" y="2876550"/>
          <p14:tracePt t="51609" x="4767263" y="2886075"/>
          <p14:tracePt t="51619" x="4748213" y="2895600"/>
          <p14:tracePt t="51638" x="4691063" y="2914650"/>
          <p14:tracePt t="51658" x="4567238" y="2947988"/>
          <p14:tracePt t="51678" x="4510088" y="2957513"/>
          <p14:tracePt t="51687" x="4410075" y="2981325"/>
          <p14:tracePt t="51704" x="4362450" y="2995613"/>
          <p14:tracePt t="51719" x="4333875" y="3000375"/>
          <p14:tracePt t="51736" x="4314825" y="3000375"/>
          <p14:tracePt t="54633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Uncertainty and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01870" y="1967813"/>
            <a:ext cx="1111068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In logic, every variable may be either </a:t>
            </a:r>
            <a:r>
              <a:rPr lang="en-US" sz="2400" b="1" dirty="0">
                <a:solidFill>
                  <a:srgbClr val="FF0000"/>
                </a:solidFill>
              </a:rPr>
              <a:t>true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false</a:t>
            </a:r>
            <a:r>
              <a:rPr lang="en-US" sz="2400" b="1" dirty="0"/>
              <a:t>.</a:t>
            </a:r>
          </a:p>
          <a:p>
            <a:pPr marL="838190" lvl="1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These variables represent </a:t>
            </a:r>
            <a:r>
              <a:rPr lang="en-US" sz="2400" i="1" dirty="0"/>
              <a:t>events. </a:t>
            </a:r>
            <a:r>
              <a:rPr lang="en-US" sz="2400" b="1" dirty="0"/>
              <a:t>Ex:</a:t>
            </a:r>
            <a:r>
              <a:rPr lang="en-US" sz="2400" i="1" dirty="0"/>
              <a:t> rain = true </a:t>
            </a:r>
            <a:r>
              <a:rPr lang="en-US" sz="2400" b="1" dirty="0"/>
              <a:t>if it is raining</a:t>
            </a:r>
            <a:r>
              <a:rPr lang="en-US" sz="2400" i="1" dirty="0"/>
              <a:t>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Agents (human or expert systems) can not tell if these variables are true or false for sure. 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/>
              <a:t>In this case, probability measure is used to express agent’s beliefs.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Ex: if rain = 0.8 that means, we believe that its raining in a probability of 80%.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Uncertainty and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01870" y="1100066"/>
            <a:ext cx="11110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Let X and Y be propositions, then:</a:t>
            </a:r>
          </a:p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X ˄ Y is conjunction of X and Y.</a:t>
            </a:r>
          </a:p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X ˅ Y is disjunction of X and Y.</a:t>
            </a:r>
          </a:p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~X is negation of X.</a:t>
            </a:r>
          </a:p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P(X) denotes the probability that X is true.</a:t>
            </a:r>
          </a:p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P(X|Y) is the conditional probability that X is true given Y is true.</a:t>
            </a:r>
          </a:p>
          <a:p>
            <a:pPr indent="-380990">
              <a:buFontTx/>
              <a:buChar char="-"/>
            </a:pPr>
            <a:r>
              <a:rPr lang="en-US" sz="2400" b="1" dirty="0">
                <a:solidFill>
                  <a:schemeClr val="accent1"/>
                </a:solidFill>
              </a:rPr>
              <a:t>The main question: given that some events have been observed, what are the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      probabilities of the some other events? (dependency).</a:t>
            </a:r>
          </a:p>
          <a:p>
            <a:pPr indent="-380990">
              <a:buFontTx/>
              <a:buChar char="-"/>
            </a:pPr>
            <a:r>
              <a:rPr lang="en-US" sz="2400" b="1" dirty="0"/>
              <a:t>Example: if alarm sounding has been observed, what is the probability that      </a:t>
            </a:r>
          </a:p>
          <a:p>
            <a:r>
              <a:rPr lang="en-US" sz="2400" b="1" dirty="0"/>
              <a:t>                       burglary has occurred?</a:t>
            </a:r>
          </a:p>
          <a:p>
            <a:pPr indent="-380990">
              <a:buFontTx/>
              <a:buChar char="-"/>
            </a:pPr>
            <a:r>
              <a:rPr lang="en-US" sz="2400" b="1" dirty="0"/>
              <a:t>If we have n binary variables in the problem, then 2</a:t>
            </a:r>
            <a:r>
              <a:rPr lang="en-US" sz="2400" b="1" baseline="30000" dirty="0"/>
              <a:t>n</a:t>
            </a:r>
            <a:r>
              <a:rPr lang="en-US" sz="2400" b="1" dirty="0"/>
              <a:t>-1 numbers are needed to  </a:t>
            </a:r>
          </a:p>
          <a:p>
            <a:r>
              <a:rPr lang="en-US" sz="2400" b="1" dirty="0"/>
              <a:t>      define the complete probability distribution among 2</a:t>
            </a:r>
            <a:r>
              <a:rPr lang="en-US" sz="2400" b="1" baseline="30000" dirty="0"/>
              <a:t>n</a:t>
            </a:r>
            <a:r>
              <a:rPr lang="en-US" sz="2400" b="1" dirty="0"/>
              <a:t> possible states. This is:</a:t>
            </a:r>
          </a:p>
          <a:p>
            <a:pPr indent="-380990">
              <a:buFontTx/>
              <a:buChar char="-"/>
            </a:pPr>
            <a:r>
              <a:rPr lang="en-US" sz="2400" b="1" dirty="0"/>
              <a:t>1- Too many!.</a:t>
            </a:r>
          </a:p>
          <a:p>
            <a:pPr indent="-380990">
              <a:buFontTx/>
              <a:buChar char="-"/>
            </a:pPr>
            <a:r>
              <a:rPr lang="en-US" sz="2400" b="1" dirty="0"/>
              <a:t>2- Not all probabilities are necessary (independent probabilities).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85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Uncertainty and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40657" y="1117600"/>
            <a:ext cx="111106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Bayesian Networks</a:t>
            </a:r>
            <a:r>
              <a:rPr lang="en-US" sz="2000" b="1" dirty="0"/>
              <a:t>: provide an elegant way of declaring how things depend on other, and what</a:t>
            </a:r>
          </a:p>
          <a:p>
            <a:r>
              <a:rPr lang="en-US" sz="2000" b="1" dirty="0"/>
              <a:t>things are independent of each other.</a:t>
            </a:r>
          </a:p>
          <a:p>
            <a:endParaRPr lang="en-US" sz="2000" b="1" dirty="0"/>
          </a:p>
          <a:p>
            <a:r>
              <a:rPr lang="en-US" dirty="0"/>
              <a:t>- </a:t>
            </a:r>
            <a:r>
              <a:rPr lang="en-US" sz="2000" b="1" dirty="0"/>
              <a:t>Note that burglary is independent from lightening.</a:t>
            </a:r>
          </a:p>
          <a:p>
            <a:r>
              <a:rPr lang="en-US" dirty="0"/>
              <a:t>- </a:t>
            </a:r>
            <a:r>
              <a:rPr lang="en-US" sz="2000" b="1" dirty="0"/>
              <a:t>In Bayesian network, the conditional probability of every non-root node X is of the form:</a:t>
            </a:r>
          </a:p>
          <a:p>
            <a:r>
              <a:rPr lang="en-US" sz="2000" b="1" dirty="0"/>
              <a:t>          </a:t>
            </a:r>
            <a:r>
              <a:rPr lang="en-US" sz="2000" b="1" dirty="0">
                <a:solidFill>
                  <a:schemeClr val="accent1"/>
                </a:solidFill>
              </a:rPr>
              <a:t>P(</a:t>
            </a:r>
            <a:r>
              <a:rPr lang="en-US" sz="2000" b="1" dirty="0" err="1">
                <a:solidFill>
                  <a:schemeClr val="accent1"/>
                </a:solidFill>
              </a:rPr>
              <a:t>X|states</a:t>
            </a:r>
            <a:r>
              <a:rPr lang="en-US" sz="2000" b="1" dirty="0">
                <a:solidFill>
                  <a:schemeClr val="accent1"/>
                </a:solidFill>
              </a:rPr>
              <a:t> of X’s parents)</a:t>
            </a:r>
          </a:p>
          <a:p>
            <a:endParaRPr lang="en-US" dirty="0"/>
          </a:p>
          <a:p>
            <a:r>
              <a:rPr lang="en-US" sz="2000" b="1" dirty="0"/>
              <a:t>- Sensor has two parents: burglary and lightning.</a:t>
            </a:r>
          </a:p>
          <a:p>
            <a:r>
              <a:rPr lang="en-US" sz="2000" b="1" dirty="0"/>
              <a:t>There are four possible combined states of the two parents:</a:t>
            </a:r>
          </a:p>
          <a:p>
            <a:endParaRPr lang="en-US" sz="2000" b="1" dirty="0"/>
          </a:p>
          <a:p>
            <a:r>
              <a:rPr lang="en-US" sz="2000" b="1" dirty="0"/>
              <a:t>- burglary and lightning</a:t>
            </a:r>
          </a:p>
          <a:p>
            <a:r>
              <a:rPr lang="en-US" sz="2000" b="1" dirty="0"/>
              <a:t>- burglary and ¬lightning</a:t>
            </a:r>
          </a:p>
          <a:p>
            <a:r>
              <a:rPr lang="en-US" sz="2000" b="1" dirty="0"/>
              <a:t>- ¬burglary and lightning</a:t>
            </a:r>
          </a:p>
          <a:p>
            <a:r>
              <a:rPr lang="en-US" sz="2000" b="1" dirty="0"/>
              <a:t>- ¬burglary and ¬lightning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6F4B60-D092-469E-B30B-DA1FEC52C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41" t="25306" r="51862" b="55918"/>
          <a:stretch/>
        </p:blipFill>
        <p:spPr>
          <a:xfrm>
            <a:off x="7548465" y="3850062"/>
            <a:ext cx="3741576" cy="2124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9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Uncertainty and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40657" y="1117600"/>
            <a:ext cx="1111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Bayesian Networks</a:t>
            </a:r>
            <a:r>
              <a:rPr lang="en-US" sz="2000" b="1" dirty="0"/>
              <a:t>: </a:t>
            </a:r>
            <a:r>
              <a:rPr lang="en-US" sz="2000" dirty="0"/>
              <a:t>provide an elegant way of declaring how things depend on other, and what</a:t>
            </a:r>
          </a:p>
          <a:p>
            <a:r>
              <a:rPr lang="en-US" sz="2000" dirty="0"/>
              <a:t>things are independent of each other.</a:t>
            </a:r>
          </a:p>
          <a:p>
            <a:endParaRPr lang="en-US" sz="2000" b="1" dirty="0"/>
          </a:p>
          <a:p>
            <a:r>
              <a:rPr lang="en-US" sz="2000" dirty="0"/>
              <a:t>So, the complete specification of the Bayesian Network can be: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6F4B60-D092-469E-B30B-DA1FEC52C6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41" t="25306" r="51862" b="55918"/>
          <a:stretch/>
        </p:blipFill>
        <p:spPr>
          <a:xfrm>
            <a:off x="7548465" y="3850062"/>
            <a:ext cx="3741576" cy="2124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F01562-FE09-47CC-B8BB-9D008BE1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21" t="27619" r="55765" b="42449"/>
          <a:stretch/>
        </p:blipFill>
        <p:spPr>
          <a:xfrm>
            <a:off x="1474235" y="2651967"/>
            <a:ext cx="4716879" cy="3088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7E4D27-62F3-41A6-B681-838FB30FD679}"/>
              </a:ext>
            </a:extLst>
          </p:cNvPr>
          <p:cNvSpPr txBox="1"/>
          <p:nvPr/>
        </p:nvSpPr>
        <p:spPr>
          <a:xfrm>
            <a:off x="1184988" y="6105537"/>
            <a:ext cx="992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we used 10 numbers instead of </a:t>
            </a:r>
            <a:r>
              <a:rPr lang="en-US" b="1" dirty="0"/>
              <a:t>2</a:t>
            </a:r>
            <a:r>
              <a:rPr lang="en-US" b="1" baseline="30000" dirty="0"/>
              <a:t>5</a:t>
            </a:r>
            <a:r>
              <a:rPr lang="en-US" b="1" dirty="0"/>
              <a:t>-1</a:t>
            </a:r>
            <a:r>
              <a:rPr lang="en-US" dirty="0"/>
              <a:t> = 31, hence, we saved 21 numbers! (good compaction).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6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Uncertainty and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01870" y="1100066"/>
            <a:ext cx="11110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Conditional probability: </a:t>
            </a:r>
          </a:p>
          <a:p>
            <a:r>
              <a:rPr lang="en-US" dirty="0"/>
              <a:t>              Given propositions X and Y where P(Y) ≠ 0, the conditional probability, or posterior probability, of a given Y  </a:t>
            </a:r>
          </a:p>
          <a:p>
            <a:r>
              <a:rPr lang="en-US" dirty="0"/>
              <a:t>              denoted P(X|Y), is defined as: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FF0717-199C-4D88-88CC-7664CBC87C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76" t="39728" r="52551" b="54286"/>
          <a:stretch/>
        </p:blipFill>
        <p:spPr>
          <a:xfrm>
            <a:off x="4599992" y="2202024"/>
            <a:ext cx="2337525" cy="704461"/>
          </a:xfrm>
          <a:prstGeom prst="rect">
            <a:avLst/>
          </a:prstGeom>
        </p:spPr>
      </p:pic>
      <p:sp>
        <p:nvSpPr>
          <p:cNvPr id="7" name="مربع نص 5">
            <a:extLst>
              <a:ext uri="{FF2B5EF4-FFF2-40B4-BE49-F238E27FC236}">
                <a16:creationId xmlns:a16="http://schemas.microsoft.com/office/drawing/2014/main" xmlns="" id="{E5A1C26B-2ABA-4F79-AFAD-1BAFB402FE53}"/>
              </a:ext>
            </a:extLst>
          </p:cNvPr>
          <p:cNvSpPr txBox="1"/>
          <p:nvPr/>
        </p:nvSpPr>
        <p:spPr>
          <a:xfrm>
            <a:off x="701870" y="3006621"/>
            <a:ext cx="11110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Baye’s</a:t>
            </a:r>
            <a:r>
              <a:rPr lang="en-US" b="1" dirty="0"/>
              <a:t> Rule: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i="1" u="sng" dirty="0"/>
              <a:t>Example:</a:t>
            </a:r>
            <a:r>
              <a:rPr lang="en-US" dirty="0"/>
              <a:t> If we know that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P(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alarm|burglary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= 0.5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P(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burglary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= 0.1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P(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alarm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= 0.15</a:t>
            </a:r>
            <a:r>
              <a:rPr lang="en-US" dirty="0"/>
              <a:t>. Can</a:t>
            </a:r>
          </a:p>
          <a:p>
            <a:r>
              <a:rPr lang="en-US" dirty="0"/>
              <a:t>we compute </a:t>
            </a:r>
            <a:r>
              <a:rPr lang="en-US" dirty="0">
                <a:solidFill>
                  <a:schemeClr val="accent1"/>
                </a:solidFill>
              </a:rPr>
              <a:t>P(</a:t>
            </a:r>
            <a:r>
              <a:rPr lang="en-US" i="1" dirty="0">
                <a:solidFill>
                  <a:schemeClr val="accent1"/>
                </a:solidFill>
              </a:rPr>
              <a:t>burglary| alarm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?</a:t>
            </a:r>
            <a:r>
              <a:rPr lang="en-US" b="1" dirty="0"/>
              <a:t> </a:t>
            </a:r>
          </a:p>
          <a:p>
            <a:r>
              <a:rPr lang="en-US" dirty="0"/>
              <a:t>             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641A32-1640-4302-94A1-14000B5D6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18" t="48980" r="49107" b="44081"/>
          <a:stretch/>
        </p:blipFill>
        <p:spPr>
          <a:xfrm>
            <a:off x="4599992" y="3307460"/>
            <a:ext cx="2412170" cy="683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A52A54-05D5-4ABD-B6EC-26DA56128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20" t="67483" r="52092" b="18775"/>
          <a:stretch/>
        </p:blipFill>
        <p:spPr>
          <a:xfrm>
            <a:off x="2790245" y="4983493"/>
            <a:ext cx="5888814" cy="1548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C5C43-5AD8-4CB2-8082-45A2285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9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61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16863</TotalTime>
  <Words>534</Words>
  <Application>Microsoft Office PowerPoint</Application>
  <PresentationFormat>مخصص</PresentationFormat>
  <Paragraphs>67</Paragraphs>
  <Slides>7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Office Theme</vt:lpstr>
      <vt:lpstr>Artificial Intelligence</vt:lpstr>
      <vt:lpstr>Uncertainty and Logic</vt:lpstr>
      <vt:lpstr>Uncertainty and Logic</vt:lpstr>
      <vt:lpstr>Uncertainty and Logic</vt:lpstr>
      <vt:lpstr>Uncertainty and Logic</vt:lpstr>
      <vt:lpstr>Uncertainty and Logic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Zakariya Oraibi</dc:creator>
  <cp:lastModifiedBy>Zakariya Oraibi</cp:lastModifiedBy>
  <cp:revision>72</cp:revision>
  <dcterms:created xsi:type="dcterms:W3CDTF">2020-05-19T09:26:20Z</dcterms:created>
  <dcterms:modified xsi:type="dcterms:W3CDTF">2021-06-22T21:33:56Z</dcterms:modified>
</cp:coreProperties>
</file>